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19"/>
    <p:restoredTop sz="94670"/>
  </p:normalViewPr>
  <p:slideViewPr>
    <p:cSldViewPr>
      <p:cViewPr varScale="1">
        <p:scale>
          <a:sx n="65" d="100"/>
          <a:sy n="65" d="100"/>
        </p:scale>
        <p:origin x="1912" y="4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0" y="3166762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57200" y="5292474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57200" y="1443405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362329"/>
            <a:ext cx="2468880" cy="5918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3879716"/>
            <a:ext cx="4338320" cy="21380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xxxx@uw.ed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444500" y="362329"/>
            <a:ext cx="2468880" cy="4898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Service</a:t>
            </a:r>
            <a:r>
              <a:rPr spc="-1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Guide</a:t>
            </a:r>
          </a:p>
        </p:txBody>
      </p:sp>
      <p:sp>
        <p:nvSpPr>
          <p:cNvPr id="3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938782"/>
            <a:ext cx="527685" cy="45085"/>
          </a:xfrm>
          <a:custGeom>
            <a:avLst/>
            <a:gdLst/>
            <a:ahLst/>
            <a:cxnLst/>
            <a:rect l="l" t="t" r="r" b="b"/>
            <a:pathLst>
              <a:path w="527685" h="45084">
                <a:moveTo>
                  <a:pt x="527443" y="0"/>
                </a:moveTo>
                <a:lnTo>
                  <a:pt x="0" y="0"/>
                </a:lnTo>
                <a:lnTo>
                  <a:pt x="0" y="44551"/>
                </a:lnTo>
                <a:lnTo>
                  <a:pt x="502018" y="44551"/>
                </a:lnTo>
                <a:lnTo>
                  <a:pt x="527443" y="0"/>
                </a:lnTo>
                <a:close/>
              </a:path>
            </a:pathLst>
          </a:custGeom>
          <a:solidFill>
            <a:srgbClr val="FFD100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object 19" descr="U W Medicine Logo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63931" y="450475"/>
            <a:ext cx="2190340" cy="584388"/>
          </a:xfrm>
          <a:prstGeom prst="rect">
            <a:avLst/>
          </a:prstGeom>
        </p:spPr>
      </p:pic>
      <p:sp>
        <p:nvSpPr>
          <p:cNvPr id="12" name="bg object 16" descr="Placeholder for header image">
            <a:extLst>
              <a:ext uri="{FF2B5EF4-FFF2-40B4-BE49-F238E27FC236}">
                <a16:creationId xmlns:a16="http://schemas.microsoft.com/office/drawing/2014/main" id="{6DC0D69E-FCA1-31BD-CB7D-BAC88EA08A5D}"/>
              </a:ext>
            </a:extLst>
          </p:cNvPr>
          <p:cNvSpPr/>
          <p:nvPr/>
        </p:nvSpPr>
        <p:spPr>
          <a:xfrm>
            <a:off x="457200" y="1405369"/>
            <a:ext cx="6858000" cy="2103120"/>
          </a:xfrm>
          <a:custGeom>
            <a:avLst/>
            <a:gdLst/>
            <a:ahLst/>
            <a:cxnLst/>
            <a:rect l="l" t="t" r="r" b="b"/>
            <a:pathLst>
              <a:path w="6858000" h="2103120">
                <a:moveTo>
                  <a:pt x="6858000" y="0"/>
                </a:moveTo>
                <a:lnTo>
                  <a:pt x="0" y="0"/>
                </a:lnTo>
                <a:lnTo>
                  <a:pt x="0" y="2103120"/>
                </a:lnTo>
                <a:lnTo>
                  <a:pt x="6858000" y="2103120"/>
                </a:lnTo>
                <a:lnTo>
                  <a:pt x="6858000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477000" y="3549858"/>
            <a:ext cx="85687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i="1" spc="-10" dirty="0">
                <a:solidFill>
                  <a:srgbClr val="323E4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Caption/Name</a:t>
            </a:r>
            <a:endParaRPr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xfrm>
            <a:off x="444500" y="3879716"/>
            <a:ext cx="4338320" cy="19620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Subhead</a:t>
            </a:r>
            <a:r>
              <a:rPr spc="14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20" dirty="0">
                <a:latin typeface="Calibri" panose="020F0502020204030204" pitchFamily="34" charset="0"/>
                <a:cs typeface="Calibri" panose="020F0502020204030204" pitchFamily="34" charset="0"/>
              </a:rPr>
              <a:t>Here</a:t>
            </a:r>
          </a:p>
          <a:p>
            <a:pPr marL="12700" marR="26034">
              <a:lnSpc>
                <a:spcPct val="100000"/>
              </a:lnSpc>
              <a:spcBef>
                <a:spcPts val="1310"/>
              </a:spcBef>
            </a:pPr>
            <a:r>
              <a:rPr sz="1200" b="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This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Fact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Sheet.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ipsum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amet,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consectetur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sz="1200" b="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elit.</a:t>
            </a:r>
            <a:r>
              <a:rPr sz="1200" b="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Aliquam</a:t>
            </a:r>
            <a:r>
              <a:rPr sz="1200" b="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</a:t>
            </a:r>
            <a:r>
              <a:rPr sz="1200" b="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sz="1200" b="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arcu</a:t>
            </a:r>
            <a:r>
              <a:rPr sz="1200" b="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eros,</a:t>
            </a:r>
            <a:r>
              <a:rPr sz="1200" b="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tempus</a:t>
            </a:r>
            <a:r>
              <a:rPr sz="1200" b="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ullamcorper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enim.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</a:t>
            </a:r>
            <a:r>
              <a:rPr sz="1200" b="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malesuada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auctor</a:t>
            </a:r>
            <a:r>
              <a:rPr sz="1200" b="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sem,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sz="1200" b="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tincidunt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risus</a:t>
            </a:r>
            <a:r>
              <a:rPr sz="1200" b="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fringilla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eget.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Duis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dictum</a:t>
            </a:r>
            <a:r>
              <a:rPr sz="1200" b="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mauris.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Morbi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congue</a:t>
            </a:r>
            <a:r>
              <a:rPr sz="1200" b="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faucibus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</a:t>
            </a:r>
            <a:r>
              <a:rPr sz="1200" b="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quis </a:t>
            </a:r>
            <a:r>
              <a:rPr sz="1200"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rutrum.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680"/>
              </a:spcBef>
            </a:pP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Ornare</a:t>
            </a:r>
            <a:r>
              <a:rPr sz="1200" b="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</a:t>
            </a:r>
            <a:r>
              <a:rPr sz="1200" b="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imperdiet</a:t>
            </a:r>
            <a:r>
              <a:rPr sz="1200" b="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urna</a:t>
            </a:r>
            <a:r>
              <a:rPr sz="1200" b="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cursus</a:t>
            </a:r>
            <a:r>
              <a:rPr sz="1200" b="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</a:t>
            </a:r>
            <a:r>
              <a:rPr sz="1200" b="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sz="1200" b="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iaculis</a:t>
            </a:r>
            <a:r>
              <a:rPr sz="1200" b="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erat</a:t>
            </a:r>
            <a:r>
              <a:rPr sz="1200" b="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sodales. 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Nullam</a:t>
            </a:r>
            <a:r>
              <a:rPr sz="1200" b="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vestibulum</a:t>
            </a:r>
            <a:r>
              <a:rPr sz="1200" b="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interdum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vestibulum.</a:t>
            </a:r>
            <a:r>
              <a:rPr sz="1200" b="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Vestibulum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tristique, </a:t>
            </a:r>
            <a:br>
              <a:rPr lang="en-US" sz="1200" b="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1200" b="0" dirty="0" err="1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nibh</a:t>
            </a:r>
            <a:r>
              <a:rPr sz="1200" b="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eget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pellentesque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pellentesque,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</a:t>
            </a:r>
            <a:r>
              <a:rPr sz="1200" b="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dui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convallis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purus,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 </a:t>
            </a:r>
            <a:r>
              <a:rPr sz="1200" b="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sz="1200" b="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sem.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bject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13700" y="3879716"/>
            <a:ext cx="0" cy="3906520"/>
          </a:xfrm>
          <a:custGeom>
            <a:avLst/>
            <a:gdLst/>
            <a:ahLst/>
            <a:cxnLst/>
            <a:rect l="l" t="t" r="r" b="b"/>
            <a:pathLst>
              <a:path h="3906520">
                <a:moveTo>
                  <a:pt x="0" y="0"/>
                </a:moveTo>
                <a:lnTo>
                  <a:pt x="0" y="3906392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77524" y="3872350"/>
            <a:ext cx="154559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Header</a:t>
            </a:r>
            <a:r>
              <a:rPr sz="1400" b="1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goes</a:t>
            </a:r>
            <a:r>
              <a:rPr sz="1400" b="1" spc="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here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77524" y="4247000"/>
            <a:ext cx="1991360" cy="3552254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79705" marR="73660" indent="-167005">
              <a:lnSpc>
                <a:spcPts val="1300"/>
              </a:lnSpc>
              <a:spcBef>
                <a:spcPts val="160"/>
              </a:spcBef>
              <a:buClr>
                <a:srgbClr val="36236A"/>
              </a:buClr>
              <a:buSzPct val="81818"/>
              <a:buFont typeface="Encode Sans Normal Black"/>
              <a:buChar char="•"/>
              <a:tabLst>
                <a:tab pos="184150" algn="l"/>
              </a:tabLst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Liquatet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eaque</a:t>
            </a:r>
            <a:r>
              <a:rPr sz="120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verro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inventur?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Igendae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reperessita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aliberc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hicatiam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voluptaqui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nat.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85"/>
              </a:spcBef>
              <a:buClr>
                <a:srgbClr val="36236A"/>
              </a:buClr>
              <a:buFont typeface="Encode Sans Normal Black"/>
              <a:buChar char="•"/>
            </a:pP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9705" marR="5080" indent="-167005">
              <a:lnSpc>
                <a:spcPts val="1300"/>
              </a:lnSpc>
              <a:buClr>
                <a:srgbClr val="36236A"/>
              </a:buClr>
              <a:buSzPct val="81818"/>
              <a:buFont typeface="Encode Sans Normal Black"/>
              <a:buChar char="•"/>
              <a:tabLst>
                <a:tab pos="184150" algn="l"/>
              </a:tabLst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Iori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volo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eariaererio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expel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aliquat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iatusda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debit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quas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repel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ipit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explitaqui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omnis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inimpero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mos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eos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eaqui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200" spc="-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net.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85"/>
              </a:spcBef>
              <a:buClr>
                <a:srgbClr val="36236A"/>
              </a:buClr>
              <a:buFont typeface="Encode Sans Normal Black"/>
              <a:buChar char="•"/>
            </a:pP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9705" marR="29845" indent="-167005">
              <a:lnSpc>
                <a:spcPts val="1300"/>
              </a:lnSpc>
              <a:buClr>
                <a:srgbClr val="36236A"/>
              </a:buClr>
              <a:buSzPct val="81818"/>
              <a:buFont typeface="Encode Sans Normal Black"/>
              <a:buChar char="•"/>
              <a:tabLst>
                <a:tab pos="184150" algn="l"/>
              </a:tabLst>
            </a:pP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odis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volorum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conseque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rae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ducipsam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elentis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evender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atiori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volo</a:t>
            </a:r>
            <a:r>
              <a:rPr sz="1200" spc="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eariaererio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expel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iatusda</a:t>
            </a:r>
            <a:r>
              <a:rPr sz="120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debit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quas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repel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ipit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explitaqui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omnis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inimpero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mos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eos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eaqui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quisimu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stisci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nime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hitatinctae</a:t>
            </a:r>
            <a:r>
              <a:rPr sz="1200" spc="1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Liquatet</a:t>
            </a:r>
            <a:r>
              <a:rPr sz="1200" spc="114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eaque 	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verro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inventur?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Igendae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44500" y="6202605"/>
            <a:ext cx="1802130" cy="1527810"/>
          </a:xfrm>
          <a:prstGeom prst="rect">
            <a:avLst/>
          </a:prstGeom>
        </p:spPr>
        <p:txBody>
          <a:bodyPr vert="horz" wrap="square" lIns="0" tIns="137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Location(s)</a:t>
            </a:r>
            <a:r>
              <a:rPr sz="1400" b="1" spc="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Subhead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200" b="1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94945">
              <a:lnSpc>
                <a:spcPct val="100000"/>
              </a:lnSpc>
              <a:spcBef>
                <a:spcPts val="45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68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739858" y="6589895"/>
            <a:ext cx="1775460" cy="1140460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200" b="1" spc="-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ct val="100000"/>
              </a:lnSpc>
              <a:spcBef>
                <a:spcPts val="45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680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4835" y="8018208"/>
            <a:ext cx="7402830" cy="1354455"/>
          </a:xfrm>
          <a:custGeom>
            <a:avLst/>
            <a:gdLst/>
            <a:ahLst/>
            <a:cxnLst/>
            <a:rect l="l" t="t" r="r" b="b"/>
            <a:pathLst>
              <a:path w="7402830" h="1354454">
                <a:moveTo>
                  <a:pt x="7402728" y="0"/>
                </a:moveTo>
                <a:lnTo>
                  <a:pt x="0" y="0"/>
                </a:lnTo>
                <a:lnTo>
                  <a:pt x="0" y="1353908"/>
                </a:lnTo>
                <a:lnTo>
                  <a:pt x="7402728" y="1353908"/>
                </a:lnTo>
                <a:lnTo>
                  <a:pt x="7402728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4835" y="8018208"/>
            <a:ext cx="7402830" cy="1275990"/>
          </a:xfrm>
          <a:prstGeom prst="rect">
            <a:avLst/>
          </a:prstGeom>
        </p:spPr>
        <p:txBody>
          <a:bodyPr vert="horz" wrap="square" lIns="0" tIns="158750" rIns="0" bIns="0" rtlCol="0">
            <a:spAutoFit/>
          </a:bodyPr>
          <a:lstStyle/>
          <a:p>
            <a:pPr marL="271780">
              <a:lnSpc>
                <a:spcPct val="100000"/>
              </a:lnSpc>
              <a:spcBef>
                <a:spcPts val="1250"/>
              </a:spcBef>
            </a:pP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200" b="1" spc="-4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direct</a:t>
            </a:r>
            <a:r>
              <a:rPr sz="1200" b="1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assistance</a:t>
            </a:r>
            <a:r>
              <a:rPr sz="12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sz="12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[specialty</a:t>
            </a:r>
            <a:r>
              <a:rPr sz="1200" b="1" spc="-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name]</a:t>
            </a:r>
            <a:r>
              <a:rPr sz="12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referrals,</a:t>
            </a:r>
            <a:r>
              <a:rPr sz="12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contact: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71780" marR="4042410">
              <a:lnSpc>
                <a:spcPct val="100000"/>
              </a:lnSpc>
              <a:spcBef>
                <a:spcPts val="450"/>
              </a:spcBef>
            </a:pP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Last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Name,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Outreach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Liaison </a:t>
            </a:r>
            <a:br>
              <a:rPr lang="en-US"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Email:</a:t>
            </a:r>
            <a:r>
              <a:rPr sz="1200" spc="3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xxxx@uw.edu|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Phone:</a:t>
            </a:r>
            <a:r>
              <a:rPr sz="1200" spc="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7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###.###.####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71780">
              <a:lnSpc>
                <a:spcPct val="100000"/>
              </a:lnSpc>
              <a:spcBef>
                <a:spcPts val="1025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transfers,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consult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questions,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</a:t>
            </a:r>
            <a:r>
              <a:rPr sz="1200" spc="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1.800.4UW.DOCS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71780">
              <a:lnSpc>
                <a:spcPct val="100000"/>
              </a:lnSpc>
            </a:pP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sz="1200" spc="-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visit</a:t>
            </a:r>
            <a:r>
              <a:rPr sz="1200" spc="-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uwmedicine.org.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Rectangle 24" descr="placeholder for QR code">
            <a:extLst>
              <a:ext uri="{FF2B5EF4-FFF2-40B4-BE49-F238E27FC236}">
                <a16:creationId xmlns:a16="http://schemas.microsoft.com/office/drawing/2014/main" id="{1E467B04-0688-E22B-A171-DD4BCB91DD8F}"/>
              </a:ext>
            </a:extLst>
          </p:cNvPr>
          <p:cNvSpPr/>
          <p:nvPr/>
        </p:nvSpPr>
        <p:spPr>
          <a:xfrm>
            <a:off x="6099870" y="8189143"/>
            <a:ext cx="1012584" cy="1012584"/>
          </a:xfrm>
          <a:prstGeom prst="rect">
            <a:avLst/>
          </a:prstGeom>
          <a:solidFill>
            <a:srgbClr val="3723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object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9604197"/>
            <a:ext cx="7772400" cy="454659"/>
            <a:chOff x="0" y="9604197"/>
            <a:chExt cx="7772400" cy="454659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9604197"/>
              <a:ext cx="7772400" cy="454202"/>
            </a:xfrm>
            <a:prstGeom prst="rect">
              <a:avLst/>
            </a:prstGeom>
          </p:spPr>
        </p:pic>
        <p:sp>
          <p:nvSpPr>
            <p:cNvPr id="18" name="object 18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5739705" y="9705577"/>
              <a:ext cx="62865" cy="226060"/>
            </a:xfrm>
            <a:custGeom>
              <a:avLst/>
              <a:gdLst/>
              <a:ahLst/>
              <a:cxnLst/>
              <a:rect l="l" t="t" r="r" b="b"/>
              <a:pathLst>
                <a:path w="62864" h="226059">
                  <a:moveTo>
                    <a:pt x="0" y="226021"/>
                  </a:moveTo>
                  <a:lnTo>
                    <a:pt x="62293" y="0"/>
                  </a:lnTo>
                </a:path>
              </a:pathLst>
            </a:custGeom>
            <a:ln w="13309">
              <a:solidFill>
                <a:srgbClr val="FFC708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4" name="object 27">
            <a:extLst>
              <a:ext uri="{FF2B5EF4-FFF2-40B4-BE49-F238E27FC236}">
                <a16:creationId xmlns:a16="http://schemas.microsoft.com/office/drawing/2014/main" id="{A752ACEB-8A08-9717-2FE4-EFFCDC08FA02}"/>
              </a:ext>
            </a:extLst>
          </p:cNvPr>
          <p:cNvSpPr txBox="1"/>
          <p:nvPr/>
        </p:nvSpPr>
        <p:spPr>
          <a:xfrm>
            <a:off x="5945007" y="9730300"/>
            <a:ext cx="1673440" cy="2013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spc="6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DEPARTMENT</a:t>
            </a:r>
            <a:r>
              <a:rPr sz="1200" b="1" spc="1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5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</TotalTime>
  <Words>282</Words>
  <Application>Microsoft Macintosh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Encode Sans Normal</vt:lpstr>
      <vt:lpstr>Encode Sans Normal Black</vt:lpstr>
      <vt:lpstr>Encode Sans Normal SemiBold</vt:lpstr>
      <vt:lpstr>Office Theme</vt:lpstr>
      <vt:lpstr>Service Guide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Joanna Honc</cp:lastModifiedBy>
  <cp:revision>6</cp:revision>
  <dcterms:created xsi:type="dcterms:W3CDTF">2026-02-13T23:43:20Z</dcterms:created>
  <dcterms:modified xsi:type="dcterms:W3CDTF">2026-03-27T00:41:23Z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2026-02-13T00:00:00Z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2026-02-13T00:00:00Z</vt:filetime>
  </property>
  <property fmtid="{D5CDD505-2E9C-101B-9397-08002B2CF9AE}" pid="5" name="Producer">
    <vt:lpwstr>Adobe PDF Library 18.0</vt:lpwstr>
  </property>
</Properties>
</file>